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8" r:id="rId6"/>
  </p:sldIdLst>
  <p:sldSz cx="7772400" cy="10058400"/>
  <p:notesSz cx="6858000" cy="9144000"/>
  <p:embeddedFontLst>
    <p:embeddedFont>
      <p:font typeface="Futura Std Book" panose="020B0502020204020303" pitchFamily="34" charset="0"/>
      <p:regular r:id="rId7"/>
      <p:bold r:id="rId8"/>
      <p:italic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97C0A0-1057-4EE8-A599-17AFDE5371B1}" v="2" dt="2024-10-21T16:43:15.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80" d="100"/>
          <a:sy n="80" d="100"/>
        </p:scale>
        <p:origin x="188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mailto:CF-DCHomeschool@LoneStar.edu"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29" y="-36916"/>
            <a:ext cx="8045178" cy="10616184"/>
            <a:chOff x="0" y="0"/>
            <a:chExt cx="10726904" cy="14154912"/>
          </a:xfrm>
        </p:grpSpPr>
        <p:sp>
          <p:nvSpPr>
            <p:cNvPr id="3" name="Freeform 3"/>
            <p:cNvSpPr/>
            <p:nvPr/>
          </p:nvSpPr>
          <p:spPr>
            <a:xfrm>
              <a:off x="137106" y="161505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4" name="Freeform 4"/>
            <p:cNvSpPr/>
            <p:nvPr/>
          </p:nvSpPr>
          <p:spPr>
            <a:xfrm>
              <a:off x="137106" y="322278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5"/>
            <p:cNvSpPr/>
            <p:nvPr/>
          </p:nvSpPr>
          <p:spPr>
            <a:xfrm>
              <a:off x="137106" y="479608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Freeform 6"/>
            <p:cNvSpPr/>
            <p:nvPr/>
          </p:nvSpPr>
          <p:spPr>
            <a:xfrm>
              <a:off x="137106" y="629317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a:off x="137106" y="7893593"/>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8" name="Freeform 8"/>
            <p:cNvSpPr/>
            <p:nvPr/>
          </p:nvSpPr>
          <p:spPr>
            <a:xfrm>
              <a:off x="137106" y="9511229"/>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9" name="Freeform 9"/>
            <p:cNvSpPr/>
            <p:nvPr/>
          </p:nvSpPr>
          <p:spPr>
            <a:xfrm>
              <a:off x="137106" y="111607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0" name="Freeform 10"/>
            <p:cNvSpPr/>
            <p:nvPr/>
          </p:nvSpPr>
          <p:spPr>
            <a:xfrm>
              <a:off x="137106" y="1265781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a:off x="1518766"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2" name="Freeform 12"/>
            <p:cNvSpPr/>
            <p:nvPr/>
          </p:nvSpPr>
          <p:spPr>
            <a:xfrm>
              <a:off x="3037531"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p:cNvSpPr/>
            <p:nvPr/>
          </p:nvSpPr>
          <p:spPr>
            <a:xfrm>
              <a:off x="4556297"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4" name="Freeform 14"/>
            <p:cNvSpPr/>
            <p:nvPr/>
          </p:nvSpPr>
          <p:spPr>
            <a:xfrm>
              <a:off x="6075062" y="12002321"/>
              <a:ext cx="1524818" cy="1497094"/>
            </a:xfrm>
            <a:custGeom>
              <a:avLst/>
              <a:gdLst/>
              <a:ahLst/>
              <a:cxnLst/>
              <a:rect l="l" t="t" r="r" b="b"/>
              <a:pathLst>
                <a:path w="1524818" h="1497094">
                  <a:moveTo>
                    <a:pt x="0" y="0"/>
                  </a:moveTo>
                  <a:lnTo>
                    <a:pt x="1524819" y="0"/>
                  </a:lnTo>
                  <a:lnTo>
                    <a:pt x="1524819"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5" name="Freeform 15"/>
            <p:cNvSpPr/>
            <p:nvPr/>
          </p:nvSpPr>
          <p:spPr>
            <a:xfrm>
              <a:off x="7593828"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6" name="Freeform 16"/>
            <p:cNvSpPr/>
            <p:nvPr/>
          </p:nvSpPr>
          <p:spPr>
            <a:xfrm>
              <a:off x="8997955"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7" name="Freeform 17"/>
            <p:cNvSpPr/>
            <p:nvPr/>
          </p:nvSpPr>
          <p:spPr>
            <a:xfrm>
              <a:off x="9023102" y="1507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8" name="Freeform 18"/>
            <p:cNvSpPr/>
            <p:nvPr/>
          </p:nvSpPr>
          <p:spPr>
            <a:xfrm>
              <a:off x="9023102" y="300697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9" name="Freeform 19"/>
            <p:cNvSpPr/>
            <p:nvPr/>
          </p:nvSpPr>
          <p:spPr>
            <a:xfrm>
              <a:off x="9023102" y="45066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0" name="Freeform 20"/>
            <p:cNvSpPr/>
            <p:nvPr/>
          </p:nvSpPr>
          <p:spPr>
            <a:xfrm>
              <a:off x="9023102" y="6006274"/>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1" name="Freeform 21"/>
            <p:cNvSpPr/>
            <p:nvPr/>
          </p:nvSpPr>
          <p:spPr>
            <a:xfrm>
              <a:off x="9023102" y="7505925"/>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2" name="Freeform 22"/>
            <p:cNvSpPr/>
            <p:nvPr/>
          </p:nvSpPr>
          <p:spPr>
            <a:xfrm>
              <a:off x="9023102" y="9005576"/>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3" name="Freeform 23"/>
            <p:cNvSpPr/>
            <p:nvPr/>
          </p:nvSpPr>
          <p:spPr>
            <a:xfrm>
              <a:off x="9023102" y="1050522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4" name="Freeform 24"/>
            <p:cNvSpPr/>
            <p:nvPr/>
          </p:nvSpPr>
          <p:spPr>
            <a:xfrm>
              <a:off x="0"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5" name="Freeform 25"/>
            <p:cNvSpPr/>
            <p:nvPr/>
          </p:nvSpPr>
          <p:spPr>
            <a:xfrm>
              <a:off x="151876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6" name="Freeform 26"/>
            <p:cNvSpPr/>
            <p:nvPr/>
          </p:nvSpPr>
          <p:spPr>
            <a:xfrm>
              <a:off x="3037531"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7" name="Freeform 27"/>
            <p:cNvSpPr/>
            <p:nvPr/>
          </p:nvSpPr>
          <p:spPr>
            <a:xfrm>
              <a:off x="4556297"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8" name="Freeform 28"/>
            <p:cNvSpPr/>
            <p:nvPr/>
          </p:nvSpPr>
          <p:spPr>
            <a:xfrm>
              <a:off x="6075062" y="0"/>
              <a:ext cx="1524818" cy="1497094"/>
            </a:xfrm>
            <a:custGeom>
              <a:avLst/>
              <a:gdLst/>
              <a:ahLst/>
              <a:cxnLst/>
              <a:rect l="l" t="t" r="r" b="b"/>
              <a:pathLst>
                <a:path w="1524818" h="1497094">
                  <a:moveTo>
                    <a:pt x="0" y="0"/>
                  </a:moveTo>
                  <a:lnTo>
                    <a:pt x="1524819" y="0"/>
                  </a:lnTo>
                  <a:lnTo>
                    <a:pt x="1524819"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9" name="Freeform 29"/>
            <p:cNvSpPr/>
            <p:nvPr/>
          </p:nvSpPr>
          <p:spPr>
            <a:xfrm>
              <a:off x="7593828"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30" name="Freeform 30"/>
            <p:cNvSpPr/>
            <p:nvPr/>
          </p:nvSpPr>
          <p:spPr>
            <a:xfrm>
              <a:off x="920208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grpSp>
      <p:grpSp>
        <p:nvGrpSpPr>
          <p:cNvPr id="31" name="Group 31"/>
          <p:cNvGrpSpPr/>
          <p:nvPr/>
        </p:nvGrpSpPr>
        <p:grpSpPr>
          <a:xfrm>
            <a:off x="325785" y="276333"/>
            <a:ext cx="7120830" cy="9505735"/>
            <a:chOff x="0" y="0"/>
            <a:chExt cx="3625615" cy="4839904"/>
          </a:xfrm>
        </p:grpSpPr>
        <p:sp>
          <p:nvSpPr>
            <p:cNvPr id="32" name="Freeform 32"/>
            <p:cNvSpPr/>
            <p:nvPr/>
          </p:nvSpPr>
          <p:spPr>
            <a:xfrm>
              <a:off x="0" y="0"/>
              <a:ext cx="3625615" cy="4839903"/>
            </a:xfrm>
            <a:custGeom>
              <a:avLst/>
              <a:gdLst/>
              <a:ahLst/>
              <a:cxnLst/>
              <a:rect l="l" t="t" r="r" b="b"/>
              <a:pathLst>
                <a:path w="3625615" h="4839903">
                  <a:moveTo>
                    <a:pt x="0" y="0"/>
                  </a:moveTo>
                  <a:lnTo>
                    <a:pt x="3625615" y="0"/>
                  </a:lnTo>
                  <a:lnTo>
                    <a:pt x="3625615" y="4839903"/>
                  </a:lnTo>
                  <a:lnTo>
                    <a:pt x="0" y="4839903"/>
                  </a:lnTo>
                  <a:close/>
                </a:path>
              </a:pathLst>
            </a:custGeom>
            <a:solidFill>
              <a:srgbClr val="B30838"/>
            </a:solidFill>
          </p:spPr>
          <p:txBody>
            <a:bodyPr/>
            <a:lstStyle/>
            <a:p>
              <a:endParaRPr lang="en-US"/>
            </a:p>
          </p:txBody>
        </p:sp>
      </p:grpSp>
      <p:grpSp>
        <p:nvGrpSpPr>
          <p:cNvPr id="33" name="Group 33"/>
          <p:cNvGrpSpPr/>
          <p:nvPr/>
        </p:nvGrpSpPr>
        <p:grpSpPr>
          <a:xfrm>
            <a:off x="502181" y="392168"/>
            <a:ext cx="6768038" cy="9274064"/>
            <a:chOff x="0" y="0"/>
            <a:chExt cx="3443528" cy="4718576"/>
          </a:xfrm>
        </p:grpSpPr>
        <p:sp>
          <p:nvSpPr>
            <p:cNvPr id="34" name="Freeform 34"/>
            <p:cNvSpPr/>
            <p:nvPr/>
          </p:nvSpPr>
          <p:spPr>
            <a:xfrm>
              <a:off x="0" y="0"/>
              <a:ext cx="3443528" cy="4718576"/>
            </a:xfrm>
            <a:custGeom>
              <a:avLst/>
              <a:gdLst/>
              <a:ahLst/>
              <a:cxnLst/>
              <a:rect l="l" t="t" r="r" b="b"/>
              <a:pathLst>
                <a:path w="3443528" h="4718576">
                  <a:moveTo>
                    <a:pt x="0" y="0"/>
                  </a:moveTo>
                  <a:lnTo>
                    <a:pt x="3443528" y="0"/>
                  </a:lnTo>
                  <a:lnTo>
                    <a:pt x="3443528" y="4718576"/>
                  </a:lnTo>
                  <a:lnTo>
                    <a:pt x="0" y="4718576"/>
                  </a:lnTo>
                  <a:close/>
                </a:path>
              </a:pathLst>
            </a:custGeom>
            <a:solidFill>
              <a:srgbClr val="FFFFFF"/>
            </a:solidFill>
          </p:spPr>
          <p:txBody>
            <a:bodyPr/>
            <a:lstStyle/>
            <a:p>
              <a:endParaRPr lang="en-US"/>
            </a:p>
          </p:txBody>
        </p:sp>
      </p:grpSp>
      <p:grpSp>
        <p:nvGrpSpPr>
          <p:cNvPr id="35" name="Group 35"/>
          <p:cNvGrpSpPr/>
          <p:nvPr/>
        </p:nvGrpSpPr>
        <p:grpSpPr>
          <a:xfrm>
            <a:off x="-234328" y="1019617"/>
            <a:ext cx="8006728" cy="885383"/>
            <a:chOff x="0" y="0"/>
            <a:chExt cx="5056828" cy="559184"/>
          </a:xfrm>
        </p:grpSpPr>
        <p:sp>
          <p:nvSpPr>
            <p:cNvPr id="36" name="Freeform 36"/>
            <p:cNvSpPr/>
            <p:nvPr/>
          </p:nvSpPr>
          <p:spPr>
            <a:xfrm>
              <a:off x="0" y="0"/>
              <a:ext cx="5056828" cy="559184"/>
            </a:xfrm>
            <a:custGeom>
              <a:avLst/>
              <a:gdLst/>
              <a:ahLst/>
              <a:cxnLst/>
              <a:rect l="l" t="t" r="r" b="b"/>
              <a:pathLst>
                <a:path w="5056828" h="559184">
                  <a:moveTo>
                    <a:pt x="0" y="0"/>
                  </a:moveTo>
                  <a:lnTo>
                    <a:pt x="5056828" y="0"/>
                  </a:lnTo>
                  <a:lnTo>
                    <a:pt x="5056828" y="559184"/>
                  </a:lnTo>
                  <a:lnTo>
                    <a:pt x="0" y="559184"/>
                  </a:lnTo>
                  <a:close/>
                </a:path>
              </a:pathLst>
            </a:custGeom>
            <a:solidFill>
              <a:srgbClr val="B30838"/>
            </a:solidFill>
          </p:spPr>
          <p:txBody>
            <a:bodyPr/>
            <a:lstStyle/>
            <a:p>
              <a:endParaRPr lang="en-US"/>
            </a:p>
          </p:txBody>
        </p:sp>
      </p:grpSp>
      <p:sp>
        <p:nvSpPr>
          <p:cNvPr id="37" name="Freeform 37"/>
          <p:cNvSpPr/>
          <p:nvPr/>
        </p:nvSpPr>
        <p:spPr>
          <a:xfrm>
            <a:off x="6249477" y="1060257"/>
            <a:ext cx="795047" cy="768931"/>
          </a:xfrm>
          <a:custGeom>
            <a:avLst/>
            <a:gdLst/>
            <a:ahLst/>
            <a:cxnLst/>
            <a:rect l="l" t="t" r="r" b="b"/>
            <a:pathLst>
              <a:path w="543998" h="543998">
                <a:moveTo>
                  <a:pt x="0" y="0"/>
                </a:moveTo>
                <a:lnTo>
                  <a:pt x="543998" y="0"/>
                </a:lnTo>
                <a:lnTo>
                  <a:pt x="543998" y="543998"/>
                </a:lnTo>
                <a:lnTo>
                  <a:pt x="0" y="54399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39" name="TextBox 39"/>
          <p:cNvSpPr txBox="1"/>
          <p:nvPr/>
        </p:nvSpPr>
        <p:spPr>
          <a:xfrm>
            <a:off x="649449" y="1447800"/>
            <a:ext cx="3493740" cy="337849"/>
          </a:xfrm>
          <a:prstGeom prst="rect">
            <a:avLst/>
          </a:prstGeom>
        </p:spPr>
        <p:txBody>
          <a:bodyPr lIns="0" tIns="0" rIns="0" bIns="0" rtlCol="0" anchor="t">
            <a:spAutoFit/>
          </a:bodyPr>
          <a:lstStyle/>
          <a:p>
            <a:pPr algn="l">
              <a:lnSpc>
                <a:spcPts val="2765"/>
              </a:lnSpc>
            </a:pPr>
            <a:r>
              <a:rPr lang="en-US" sz="1975" b="1" dirty="0">
                <a:solidFill>
                  <a:srgbClr val="FFFFFF"/>
                </a:solidFill>
                <a:latin typeface="Futura Std Book" panose="020B0502020204020303" pitchFamily="34" charset="0"/>
                <a:ea typeface="Futura Std 1"/>
                <a:cs typeface="Futura Std 1"/>
                <a:sym typeface="Futura Std 1"/>
              </a:rPr>
              <a:t>WWW.APPLYTEXAS.ORG</a:t>
            </a:r>
          </a:p>
        </p:txBody>
      </p:sp>
      <p:sp>
        <p:nvSpPr>
          <p:cNvPr id="40" name="TextBox 40"/>
          <p:cNvSpPr txBox="1"/>
          <p:nvPr/>
        </p:nvSpPr>
        <p:spPr>
          <a:xfrm>
            <a:off x="649449" y="1117008"/>
            <a:ext cx="5574092" cy="423193"/>
          </a:xfrm>
          <a:prstGeom prst="rect">
            <a:avLst/>
          </a:prstGeom>
        </p:spPr>
        <p:txBody>
          <a:bodyPr lIns="0" tIns="0" rIns="0" bIns="0" rtlCol="0" anchor="t">
            <a:spAutoFit/>
          </a:bodyPr>
          <a:lstStyle/>
          <a:p>
            <a:pPr algn="l">
              <a:lnSpc>
                <a:spcPts val="3303"/>
              </a:lnSpc>
            </a:pPr>
            <a:r>
              <a:rPr lang="en-US" sz="2923" b="1" dirty="0">
                <a:solidFill>
                  <a:srgbClr val="FFFFFF"/>
                </a:solidFill>
                <a:latin typeface="Futura Std Book" panose="020B0502020204020303" pitchFamily="34" charset="0"/>
                <a:ea typeface="Futura Std 1"/>
                <a:cs typeface="Futura Std 1"/>
                <a:sym typeface="Futura Std 1"/>
              </a:rPr>
              <a:t>DUAL CREDIT APPLICATION</a:t>
            </a:r>
          </a:p>
        </p:txBody>
      </p:sp>
      <p:sp>
        <p:nvSpPr>
          <p:cNvPr id="41" name="TextBox 41"/>
          <p:cNvSpPr txBox="1"/>
          <p:nvPr/>
        </p:nvSpPr>
        <p:spPr>
          <a:xfrm>
            <a:off x="505344" y="1981200"/>
            <a:ext cx="3204761" cy="7272568"/>
          </a:xfrm>
          <a:prstGeom prst="rect">
            <a:avLst/>
          </a:prstGeom>
        </p:spPr>
        <p:txBody>
          <a:bodyPr wrap="square" lIns="0" tIns="0" rIns="0" bIns="0" rtlCol="0" anchor="t">
            <a:spAutoFit/>
          </a:bodyPr>
          <a:lstStyle/>
          <a:p>
            <a:pPr marL="215899" lvl="1" indent="-107950"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Sign up at ApplyTexas.org</a:t>
            </a:r>
          </a:p>
          <a:p>
            <a:pPr marL="215899" lvl="1" indent="-107950">
              <a:lnSpc>
                <a:spcPts val="1399"/>
              </a:lnSpc>
              <a:buFont typeface="Arial"/>
              <a:buChar char="•"/>
            </a:pPr>
            <a:r>
              <a:rPr lang="en-US" sz="1000" dirty="0">
                <a:solidFill>
                  <a:srgbClr val="000000"/>
                </a:solidFill>
                <a:latin typeface="Futura Std Book" panose="020B0502020204020303" pitchFamily="34" charset="0"/>
                <a:ea typeface="Futura Std 2"/>
                <a:cs typeface="Futura Std 2"/>
                <a:sym typeface="Futura Std 2"/>
              </a:rPr>
              <a:t>Select 'Create a Free Account' to get started:</a:t>
            </a:r>
            <a:endParaRPr lang="en-US" sz="999" dirty="0">
              <a:solidFill>
                <a:srgbClr val="000000"/>
              </a:solidFill>
              <a:latin typeface="Futura Std Book" panose="020B0502020204020303" pitchFamily="34" charset="0"/>
              <a:ea typeface="Futura Std 2"/>
              <a:cs typeface="Futura Std 2"/>
              <a:sym typeface="Futura Std 2"/>
            </a:endParaRP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Select ‘Sign up now’</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Enter Personal Email</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Get code, check email, and verify code – No code sent? Submit help ticket at thecb.my.site.com/applytexashelpdesk</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Enter first name, last name and date of birth</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Select ‘Create’</a:t>
            </a:r>
          </a:p>
          <a:p>
            <a:pPr marL="279399" lvl="1"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Find the Right Application</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Page 1 - High School Status</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Currently in high school? YES</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Do you plan to apply to an undergrad program, dual credit, or both? DUAL CREDIT</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Page 2 – Citizenship</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US citizen? If no, more questions will appear</a:t>
            </a:r>
          </a:p>
          <a:p>
            <a:pPr marL="279399" lvl="1"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Core Questions</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 About You</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Your Name</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Enter legal name and confirm information was entered correctly</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Contact</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Permanent address – Validate to verify entered correctly</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Email Address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Phone Number – No dashes, spaces. No international country code</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Phone Type</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Background</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Verify date of birth and enter place of birth</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Gender, Hispanic/Latino, Race</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US Citizen? - If no, more questions will appear</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Social Security Number – Not necessary but highly encouraged for financial aid in the future</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Currently residing in US? YES</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Military Status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 Answer to best of your ability</a:t>
            </a:r>
            <a:endParaRPr lang="en-US" sz="999" dirty="0">
              <a:solidFill>
                <a:srgbClr val="000000"/>
              </a:solidFill>
              <a:latin typeface="Futura Std Book" panose="020B0502020204020303" pitchFamily="34" charset="0"/>
              <a:ea typeface="Futura Std 2"/>
              <a:cs typeface="Futura Std 2"/>
              <a:sym typeface="Futura Std 2"/>
            </a:endParaRPr>
          </a:p>
        </p:txBody>
      </p:sp>
      <p:sp>
        <p:nvSpPr>
          <p:cNvPr id="42" name="TextBox 42"/>
          <p:cNvSpPr txBox="1"/>
          <p:nvPr/>
        </p:nvSpPr>
        <p:spPr>
          <a:xfrm>
            <a:off x="1210167" y="527347"/>
            <a:ext cx="5352066" cy="410369"/>
          </a:xfrm>
          <a:prstGeom prst="rect">
            <a:avLst/>
          </a:prstGeom>
        </p:spPr>
        <p:txBody>
          <a:bodyPr lIns="0" tIns="0" rIns="0" bIns="0" rtlCol="0" anchor="t">
            <a:spAutoFit/>
          </a:bodyPr>
          <a:lstStyle/>
          <a:p>
            <a:pPr algn="ctr">
              <a:lnSpc>
                <a:spcPts val="3190"/>
              </a:lnSpc>
            </a:pPr>
            <a:r>
              <a:rPr lang="en-US" sz="2823" b="1" dirty="0">
                <a:solidFill>
                  <a:srgbClr val="B30838"/>
                </a:solidFill>
                <a:latin typeface="Futura Std Book" panose="020B0502020204020303" pitchFamily="34" charset="0"/>
                <a:ea typeface="Futura Std 1"/>
                <a:cs typeface="Futura Std 1"/>
                <a:sym typeface="Futura Std 1"/>
              </a:rPr>
              <a:t>LONE STAR COLLEGE-CYFAIR</a:t>
            </a:r>
          </a:p>
        </p:txBody>
      </p:sp>
      <p:sp>
        <p:nvSpPr>
          <p:cNvPr id="44" name="Freeform 44"/>
          <p:cNvSpPr/>
          <p:nvPr/>
        </p:nvSpPr>
        <p:spPr>
          <a:xfrm>
            <a:off x="5359202" y="8977101"/>
            <a:ext cx="1693343" cy="573449"/>
          </a:xfrm>
          <a:custGeom>
            <a:avLst/>
            <a:gdLst/>
            <a:ahLst/>
            <a:cxnLst/>
            <a:rect l="l" t="t" r="r" b="b"/>
            <a:pathLst>
              <a:path w="1693343" h="573449">
                <a:moveTo>
                  <a:pt x="0" y="0"/>
                </a:moveTo>
                <a:lnTo>
                  <a:pt x="1693343" y="0"/>
                </a:lnTo>
                <a:lnTo>
                  <a:pt x="1693343" y="573450"/>
                </a:lnTo>
                <a:lnTo>
                  <a:pt x="0" y="573450"/>
                </a:lnTo>
                <a:lnTo>
                  <a:pt x="0" y="0"/>
                </a:lnTo>
                <a:close/>
              </a:path>
            </a:pathLst>
          </a:custGeom>
          <a:blipFill>
            <a:blip r:embed="rId6"/>
            <a:stretch>
              <a:fillRect/>
            </a:stretch>
          </a:blipFill>
        </p:spPr>
        <p:txBody>
          <a:bodyPr/>
          <a:lstStyle/>
          <a:p>
            <a:endParaRPr lang="en-US"/>
          </a:p>
        </p:txBody>
      </p:sp>
      <p:sp>
        <p:nvSpPr>
          <p:cNvPr id="45" name="TextBox 41">
            <a:extLst>
              <a:ext uri="{FF2B5EF4-FFF2-40B4-BE49-F238E27FC236}">
                <a16:creationId xmlns:a16="http://schemas.microsoft.com/office/drawing/2014/main" id="{3DBA1583-5AB4-3214-33E7-1E5C40CC8265}"/>
              </a:ext>
            </a:extLst>
          </p:cNvPr>
          <p:cNvSpPr txBox="1"/>
          <p:nvPr/>
        </p:nvSpPr>
        <p:spPr>
          <a:xfrm>
            <a:off x="3546648" y="1981200"/>
            <a:ext cx="3497876" cy="6657015"/>
          </a:xfrm>
          <a:prstGeom prst="rect">
            <a:avLst/>
          </a:prstGeom>
        </p:spPr>
        <p:txBody>
          <a:bodyPr wrap="square" lIns="0" tIns="0" rIns="0" bIns="0" rtlCol="0" anchor="t">
            <a:spAutoFit/>
          </a:bodyPr>
          <a:lstStyle/>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Foster Care/Adoption </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Yes? No? – If yes, may qualify for tuition coverage</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Language</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 Answer to best of your ability</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Household</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Parents or guardians</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 Answer to best of your ability</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Emergency Contact</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First name, last name, email (enter twice), phone number, home address</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Texas Residency</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State of Residency? TX</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Lived in TX 36 months prior to HS graduation? YES, if you will complete sophomore, junior and senior year in TX HS</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Lived in TX for 12 months? YES, if 12 months by the time classes start</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Residency Affidavit? – Check box if it appears. </a:t>
            </a:r>
            <a:r>
              <a:rPr lang="en-US" sz="999" b="1" dirty="0">
                <a:solidFill>
                  <a:srgbClr val="000000"/>
                </a:solidFill>
                <a:latin typeface="Futura Std Book" panose="020B0502020204020303" pitchFamily="34" charset="0"/>
                <a:ea typeface="Futura Std 2"/>
                <a:cs typeface="Futura Std 2"/>
                <a:sym typeface="Futura Std 2"/>
              </a:rPr>
              <a:t>Please note this MUST be submitted after you graduate HS if you are not a citizen.</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If you answer NO to </a:t>
            </a:r>
            <a:r>
              <a:rPr lang="en-US" sz="999" dirty="0">
                <a:solidFill>
                  <a:srgbClr val="000000"/>
                </a:solidFill>
                <a:latin typeface="Futura Std Book" panose="020B0502020204020303" pitchFamily="34" charset="0"/>
                <a:ea typeface="Futura Std 2"/>
                <a:cs typeface="Futura Std 2"/>
                <a:sym typeface="Futura Std 2"/>
              </a:rPr>
              <a:t>the questions above, more questions will appear. Please take your time answering them and confirm with your guardians as needed.</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Family Obligations</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Obligations that prevent you from completing extracurricular activities? If yes, more questions appear</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Education and Testing</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High School Information</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Current High School – </a:t>
            </a:r>
            <a:r>
              <a:rPr lang="en-US" sz="1000" dirty="0">
                <a:solidFill>
                  <a:srgbClr val="000000"/>
                </a:solidFill>
                <a:latin typeface="Futura Std Book" panose="020B0502020204020303" pitchFamily="34" charset="0"/>
                <a:ea typeface="Futura Std 2"/>
                <a:cs typeface="Futura Std 2"/>
                <a:sym typeface="Futura Std 2"/>
              </a:rPr>
              <a:t>Homeschool</a:t>
            </a:r>
            <a:endPar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endParaRP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Expected graduation date?</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Do NOT enter previous high schools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Dual credit students do not have a GED</a:t>
            </a:r>
            <a:endPar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29" y="-36916"/>
            <a:ext cx="8045178" cy="10616184"/>
            <a:chOff x="0" y="0"/>
            <a:chExt cx="10726904" cy="14154912"/>
          </a:xfrm>
        </p:grpSpPr>
        <p:sp>
          <p:nvSpPr>
            <p:cNvPr id="3" name="Freeform 3"/>
            <p:cNvSpPr/>
            <p:nvPr/>
          </p:nvSpPr>
          <p:spPr>
            <a:xfrm>
              <a:off x="137106" y="161505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4" name="Freeform 4"/>
            <p:cNvSpPr/>
            <p:nvPr/>
          </p:nvSpPr>
          <p:spPr>
            <a:xfrm>
              <a:off x="137106" y="322278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5"/>
            <p:cNvSpPr/>
            <p:nvPr/>
          </p:nvSpPr>
          <p:spPr>
            <a:xfrm>
              <a:off x="137106" y="479608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Freeform 6"/>
            <p:cNvSpPr/>
            <p:nvPr/>
          </p:nvSpPr>
          <p:spPr>
            <a:xfrm>
              <a:off x="137106" y="629317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a:off x="137106" y="7893593"/>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8" name="Freeform 8"/>
            <p:cNvSpPr/>
            <p:nvPr/>
          </p:nvSpPr>
          <p:spPr>
            <a:xfrm>
              <a:off x="137106" y="9511229"/>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9" name="Freeform 9"/>
            <p:cNvSpPr/>
            <p:nvPr/>
          </p:nvSpPr>
          <p:spPr>
            <a:xfrm>
              <a:off x="137106" y="111607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0" name="Freeform 10"/>
            <p:cNvSpPr/>
            <p:nvPr/>
          </p:nvSpPr>
          <p:spPr>
            <a:xfrm>
              <a:off x="137106" y="1265781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a:off x="1518766"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2" name="Freeform 12"/>
            <p:cNvSpPr/>
            <p:nvPr/>
          </p:nvSpPr>
          <p:spPr>
            <a:xfrm>
              <a:off x="3037531"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p:cNvSpPr/>
            <p:nvPr/>
          </p:nvSpPr>
          <p:spPr>
            <a:xfrm>
              <a:off x="4556297"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4" name="Freeform 14"/>
            <p:cNvSpPr/>
            <p:nvPr/>
          </p:nvSpPr>
          <p:spPr>
            <a:xfrm>
              <a:off x="6075062" y="12002321"/>
              <a:ext cx="1524818" cy="1497094"/>
            </a:xfrm>
            <a:custGeom>
              <a:avLst/>
              <a:gdLst/>
              <a:ahLst/>
              <a:cxnLst/>
              <a:rect l="l" t="t" r="r" b="b"/>
              <a:pathLst>
                <a:path w="1524818" h="1497094">
                  <a:moveTo>
                    <a:pt x="0" y="0"/>
                  </a:moveTo>
                  <a:lnTo>
                    <a:pt x="1524819" y="0"/>
                  </a:lnTo>
                  <a:lnTo>
                    <a:pt x="1524819"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5" name="Freeform 15"/>
            <p:cNvSpPr/>
            <p:nvPr/>
          </p:nvSpPr>
          <p:spPr>
            <a:xfrm>
              <a:off x="7593828"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6" name="Freeform 16"/>
            <p:cNvSpPr/>
            <p:nvPr/>
          </p:nvSpPr>
          <p:spPr>
            <a:xfrm>
              <a:off x="8997955"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7" name="Freeform 17"/>
            <p:cNvSpPr/>
            <p:nvPr/>
          </p:nvSpPr>
          <p:spPr>
            <a:xfrm>
              <a:off x="9023102" y="1507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8" name="Freeform 18"/>
            <p:cNvSpPr/>
            <p:nvPr/>
          </p:nvSpPr>
          <p:spPr>
            <a:xfrm>
              <a:off x="9023102" y="300697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9" name="Freeform 19"/>
            <p:cNvSpPr/>
            <p:nvPr/>
          </p:nvSpPr>
          <p:spPr>
            <a:xfrm>
              <a:off x="9023102" y="45066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0" name="Freeform 20"/>
            <p:cNvSpPr/>
            <p:nvPr/>
          </p:nvSpPr>
          <p:spPr>
            <a:xfrm>
              <a:off x="9023102" y="6006274"/>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1" name="Freeform 21"/>
            <p:cNvSpPr/>
            <p:nvPr/>
          </p:nvSpPr>
          <p:spPr>
            <a:xfrm>
              <a:off x="9023102" y="7505925"/>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2" name="Freeform 22"/>
            <p:cNvSpPr/>
            <p:nvPr/>
          </p:nvSpPr>
          <p:spPr>
            <a:xfrm>
              <a:off x="9023102" y="9005576"/>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3" name="Freeform 23"/>
            <p:cNvSpPr/>
            <p:nvPr/>
          </p:nvSpPr>
          <p:spPr>
            <a:xfrm>
              <a:off x="9023102" y="1050522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4" name="Freeform 24"/>
            <p:cNvSpPr/>
            <p:nvPr/>
          </p:nvSpPr>
          <p:spPr>
            <a:xfrm>
              <a:off x="0"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5" name="Freeform 25"/>
            <p:cNvSpPr/>
            <p:nvPr/>
          </p:nvSpPr>
          <p:spPr>
            <a:xfrm>
              <a:off x="151876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6" name="Freeform 26"/>
            <p:cNvSpPr/>
            <p:nvPr/>
          </p:nvSpPr>
          <p:spPr>
            <a:xfrm>
              <a:off x="3037531"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7" name="Freeform 27"/>
            <p:cNvSpPr/>
            <p:nvPr/>
          </p:nvSpPr>
          <p:spPr>
            <a:xfrm>
              <a:off x="4556297"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8" name="Freeform 28"/>
            <p:cNvSpPr/>
            <p:nvPr/>
          </p:nvSpPr>
          <p:spPr>
            <a:xfrm>
              <a:off x="6075062" y="0"/>
              <a:ext cx="1524818" cy="1497094"/>
            </a:xfrm>
            <a:custGeom>
              <a:avLst/>
              <a:gdLst/>
              <a:ahLst/>
              <a:cxnLst/>
              <a:rect l="l" t="t" r="r" b="b"/>
              <a:pathLst>
                <a:path w="1524818" h="1497094">
                  <a:moveTo>
                    <a:pt x="0" y="0"/>
                  </a:moveTo>
                  <a:lnTo>
                    <a:pt x="1524819" y="0"/>
                  </a:lnTo>
                  <a:lnTo>
                    <a:pt x="1524819"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9" name="Freeform 29"/>
            <p:cNvSpPr/>
            <p:nvPr/>
          </p:nvSpPr>
          <p:spPr>
            <a:xfrm>
              <a:off x="7593828"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30" name="Freeform 30"/>
            <p:cNvSpPr/>
            <p:nvPr/>
          </p:nvSpPr>
          <p:spPr>
            <a:xfrm>
              <a:off x="920208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grpSp>
      <p:grpSp>
        <p:nvGrpSpPr>
          <p:cNvPr id="31" name="Group 31"/>
          <p:cNvGrpSpPr/>
          <p:nvPr/>
        </p:nvGrpSpPr>
        <p:grpSpPr>
          <a:xfrm>
            <a:off x="325785" y="276333"/>
            <a:ext cx="7120830" cy="9505735"/>
            <a:chOff x="0" y="0"/>
            <a:chExt cx="3625615" cy="4839904"/>
          </a:xfrm>
        </p:grpSpPr>
        <p:sp>
          <p:nvSpPr>
            <p:cNvPr id="32" name="Freeform 32"/>
            <p:cNvSpPr/>
            <p:nvPr/>
          </p:nvSpPr>
          <p:spPr>
            <a:xfrm>
              <a:off x="0" y="0"/>
              <a:ext cx="3625615" cy="4839903"/>
            </a:xfrm>
            <a:custGeom>
              <a:avLst/>
              <a:gdLst/>
              <a:ahLst/>
              <a:cxnLst/>
              <a:rect l="l" t="t" r="r" b="b"/>
              <a:pathLst>
                <a:path w="3625615" h="4839903">
                  <a:moveTo>
                    <a:pt x="0" y="0"/>
                  </a:moveTo>
                  <a:lnTo>
                    <a:pt x="3625615" y="0"/>
                  </a:lnTo>
                  <a:lnTo>
                    <a:pt x="3625615" y="4839903"/>
                  </a:lnTo>
                  <a:lnTo>
                    <a:pt x="0" y="4839903"/>
                  </a:lnTo>
                  <a:close/>
                </a:path>
              </a:pathLst>
            </a:custGeom>
            <a:solidFill>
              <a:srgbClr val="B30838"/>
            </a:solidFill>
          </p:spPr>
          <p:txBody>
            <a:bodyPr/>
            <a:lstStyle/>
            <a:p>
              <a:endParaRPr lang="en-US"/>
            </a:p>
          </p:txBody>
        </p:sp>
      </p:grpSp>
      <p:grpSp>
        <p:nvGrpSpPr>
          <p:cNvPr id="33" name="Group 33"/>
          <p:cNvGrpSpPr/>
          <p:nvPr/>
        </p:nvGrpSpPr>
        <p:grpSpPr>
          <a:xfrm>
            <a:off x="502181" y="508002"/>
            <a:ext cx="6768038" cy="9274064"/>
            <a:chOff x="0" y="0"/>
            <a:chExt cx="3443528" cy="4718576"/>
          </a:xfrm>
        </p:grpSpPr>
        <p:sp>
          <p:nvSpPr>
            <p:cNvPr id="34" name="Freeform 34"/>
            <p:cNvSpPr/>
            <p:nvPr/>
          </p:nvSpPr>
          <p:spPr>
            <a:xfrm>
              <a:off x="0" y="0"/>
              <a:ext cx="3443528" cy="4718576"/>
            </a:xfrm>
            <a:custGeom>
              <a:avLst/>
              <a:gdLst/>
              <a:ahLst/>
              <a:cxnLst/>
              <a:rect l="l" t="t" r="r" b="b"/>
              <a:pathLst>
                <a:path w="3443528" h="4718576">
                  <a:moveTo>
                    <a:pt x="0" y="0"/>
                  </a:moveTo>
                  <a:lnTo>
                    <a:pt x="3443528" y="0"/>
                  </a:lnTo>
                  <a:lnTo>
                    <a:pt x="3443528" y="4718576"/>
                  </a:lnTo>
                  <a:lnTo>
                    <a:pt x="0" y="4718576"/>
                  </a:lnTo>
                  <a:close/>
                </a:path>
              </a:pathLst>
            </a:custGeom>
            <a:solidFill>
              <a:srgbClr val="FFFFFF"/>
            </a:solidFill>
          </p:spPr>
          <p:txBody>
            <a:bodyPr/>
            <a:lstStyle/>
            <a:p>
              <a:endParaRPr lang="en-US"/>
            </a:p>
          </p:txBody>
        </p:sp>
      </p:grpSp>
      <p:grpSp>
        <p:nvGrpSpPr>
          <p:cNvPr id="35" name="Group 35"/>
          <p:cNvGrpSpPr/>
          <p:nvPr/>
        </p:nvGrpSpPr>
        <p:grpSpPr>
          <a:xfrm>
            <a:off x="-234328" y="1019617"/>
            <a:ext cx="8006728" cy="885383"/>
            <a:chOff x="0" y="0"/>
            <a:chExt cx="5056828" cy="559184"/>
          </a:xfrm>
        </p:grpSpPr>
        <p:sp>
          <p:nvSpPr>
            <p:cNvPr id="36" name="Freeform 36"/>
            <p:cNvSpPr/>
            <p:nvPr/>
          </p:nvSpPr>
          <p:spPr>
            <a:xfrm>
              <a:off x="0" y="0"/>
              <a:ext cx="5056828" cy="559184"/>
            </a:xfrm>
            <a:custGeom>
              <a:avLst/>
              <a:gdLst/>
              <a:ahLst/>
              <a:cxnLst/>
              <a:rect l="l" t="t" r="r" b="b"/>
              <a:pathLst>
                <a:path w="5056828" h="559184">
                  <a:moveTo>
                    <a:pt x="0" y="0"/>
                  </a:moveTo>
                  <a:lnTo>
                    <a:pt x="5056828" y="0"/>
                  </a:lnTo>
                  <a:lnTo>
                    <a:pt x="5056828" y="559184"/>
                  </a:lnTo>
                  <a:lnTo>
                    <a:pt x="0" y="559184"/>
                  </a:lnTo>
                  <a:close/>
                </a:path>
              </a:pathLst>
            </a:custGeom>
            <a:solidFill>
              <a:srgbClr val="B30838"/>
            </a:solidFill>
          </p:spPr>
          <p:txBody>
            <a:bodyPr/>
            <a:lstStyle/>
            <a:p>
              <a:endParaRPr lang="en-US"/>
            </a:p>
          </p:txBody>
        </p:sp>
      </p:grpSp>
      <p:sp>
        <p:nvSpPr>
          <p:cNvPr id="39" name="TextBox 39"/>
          <p:cNvSpPr txBox="1"/>
          <p:nvPr/>
        </p:nvSpPr>
        <p:spPr>
          <a:xfrm>
            <a:off x="649449" y="1447800"/>
            <a:ext cx="3493740" cy="337849"/>
          </a:xfrm>
          <a:prstGeom prst="rect">
            <a:avLst/>
          </a:prstGeom>
        </p:spPr>
        <p:txBody>
          <a:bodyPr lIns="0" tIns="0" rIns="0" bIns="0" rtlCol="0" anchor="t">
            <a:spAutoFit/>
          </a:bodyPr>
          <a:lstStyle/>
          <a:p>
            <a:pPr algn="l">
              <a:lnSpc>
                <a:spcPts val="2765"/>
              </a:lnSpc>
            </a:pPr>
            <a:r>
              <a:rPr lang="en-US" sz="1975" b="1" dirty="0">
                <a:solidFill>
                  <a:srgbClr val="FFFFFF"/>
                </a:solidFill>
                <a:latin typeface="Futura Std Book" panose="020B0502020204020303" pitchFamily="34" charset="0"/>
                <a:ea typeface="Futura Std 1"/>
                <a:cs typeface="Futura Std 1"/>
                <a:sym typeface="Futura Std 1"/>
              </a:rPr>
              <a:t>WWW.APPLYTEXAS.ORG</a:t>
            </a:r>
          </a:p>
        </p:txBody>
      </p:sp>
      <p:sp>
        <p:nvSpPr>
          <p:cNvPr id="40" name="TextBox 40"/>
          <p:cNvSpPr txBox="1"/>
          <p:nvPr/>
        </p:nvSpPr>
        <p:spPr>
          <a:xfrm>
            <a:off x="649449" y="1117008"/>
            <a:ext cx="5574092" cy="423193"/>
          </a:xfrm>
          <a:prstGeom prst="rect">
            <a:avLst/>
          </a:prstGeom>
        </p:spPr>
        <p:txBody>
          <a:bodyPr lIns="0" tIns="0" rIns="0" bIns="0" rtlCol="0" anchor="t">
            <a:spAutoFit/>
          </a:bodyPr>
          <a:lstStyle/>
          <a:p>
            <a:pPr algn="l">
              <a:lnSpc>
                <a:spcPts val="3303"/>
              </a:lnSpc>
            </a:pPr>
            <a:r>
              <a:rPr lang="en-US" sz="2923" b="1" dirty="0">
                <a:solidFill>
                  <a:srgbClr val="FFFFFF"/>
                </a:solidFill>
                <a:latin typeface="Futura Std Book" panose="020B0502020204020303" pitchFamily="34" charset="0"/>
                <a:ea typeface="Futura Std 1"/>
                <a:cs typeface="Futura Std 1"/>
                <a:sym typeface="Futura Std 1"/>
              </a:rPr>
              <a:t>DUAL CREDIT APPLICATION</a:t>
            </a:r>
          </a:p>
        </p:txBody>
      </p:sp>
      <p:sp>
        <p:nvSpPr>
          <p:cNvPr id="41" name="TextBox 41"/>
          <p:cNvSpPr txBox="1"/>
          <p:nvPr/>
        </p:nvSpPr>
        <p:spPr>
          <a:xfrm>
            <a:off x="457200" y="2018698"/>
            <a:ext cx="3380706" cy="5832430"/>
          </a:xfrm>
          <a:prstGeom prst="rect">
            <a:avLst/>
          </a:prstGeom>
        </p:spPr>
        <p:txBody>
          <a:bodyPr wrap="square" lIns="0" tIns="0" rIns="0" bIns="0" rtlCol="0" anchor="t">
            <a:spAutoFit/>
          </a:bodyPr>
          <a:lstStyle/>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College History</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Taken college courses? AP does not count</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Freshman with previous college credit hours? NO for most dual credit students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Did you take tech prep? NO for most dual credit students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Basis seeking admission? Dual credit</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Reason for attending classes? Choose what is best for you</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Advanced Certifications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Not required for dual credit</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Entrance Exams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TOEFL test? NO</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IELTS test? NO</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Activities and Achievements</a:t>
            </a:r>
            <a:endPar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endParaRP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Family Obligations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Please review your previous answers</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Extracurriculars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000" dirty="0">
                <a:solidFill>
                  <a:srgbClr val="000000"/>
                </a:solidFill>
                <a:latin typeface="Futura Std Book" panose="020B0502020204020303" pitchFamily="34" charset="0"/>
                <a:ea typeface="Futura Std 2"/>
                <a:cs typeface="Futura Std 2"/>
                <a:sym typeface="Futura Std 2"/>
              </a:rPr>
              <a:t>Not required for dual credit – answer to the best of your ability</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Volunteer Activities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for dual credit – answer to the best of your ability</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Awards and Honors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for dual credit – answer to the best of your ability</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Search For Schools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Type Lone Star College System</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Choose the term</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Select ‘View Details’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Select ‘Start you application’ </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Scroll down and select ‘Next’</a:t>
            </a:r>
          </a:p>
        </p:txBody>
      </p:sp>
      <p:sp>
        <p:nvSpPr>
          <p:cNvPr id="42" name="TextBox 42"/>
          <p:cNvSpPr txBox="1"/>
          <p:nvPr/>
        </p:nvSpPr>
        <p:spPr>
          <a:xfrm>
            <a:off x="1210167" y="527347"/>
            <a:ext cx="5352066" cy="410369"/>
          </a:xfrm>
          <a:prstGeom prst="rect">
            <a:avLst/>
          </a:prstGeom>
        </p:spPr>
        <p:txBody>
          <a:bodyPr lIns="0" tIns="0" rIns="0" bIns="0" rtlCol="0" anchor="t">
            <a:spAutoFit/>
          </a:bodyPr>
          <a:lstStyle/>
          <a:p>
            <a:pPr algn="ctr">
              <a:lnSpc>
                <a:spcPts val="3190"/>
              </a:lnSpc>
            </a:pPr>
            <a:r>
              <a:rPr lang="en-US" sz="2823" b="1" dirty="0">
                <a:solidFill>
                  <a:srgbClr val="B30838"/>
                </a:solidFill>
                <a:latin typeface="Futura Std Book" panose="020B0502020204020303" pitchFamily="34" charset="0"/>
                <a:ea typeface="Futura Std 1"/>
                <a:cs typeface="Futura Std 1"/>
                <a:sym typeface="Futura Std 1"/>
              </a:rPr>
              <a:t>LONE STAR COLLEGE-CYFAIR</a:t>
            </a:r>
          </a:p>
        </p:txBody>
      </p:sp>
      <p:sp>
        <p:nvSpPr>
          <p:cNvPr id="43" name="TextBox 43"/>
          <p:cNvSpPr txBox="1"/>
          <p:nvPr/>
        </p:nvSpPr>
        <p:spPr>
          <a:xfrm>
            <a:off x="649449" y="9259609"/>
            <a:ext cx="4558382" cy="346249"/>
          </a:xfrm>
          <a:prstGeom prst="rect">
            <a:avLst/>
          </a:prstGeom>
        </p:spPr>
        <p:txBody>
          <a:bodyPr lIns="0" tIns="0" rIns="0" bIns="0" rtlCol="0" anchor="t">
            <a:spAutoFit/>
          </a:bodyPr>
          <a:lstStyle/>
          <a:p>
            <a:pPr algn="l">
              <a:lnSpc>
                <a:spcPts val="889"/>
              </a:lnSpc>
              <a:spcBef>
                <a:spcPct val="0"/>
              </a:spcBef>
            </a:pPr>
            <a:r>
              <a:rPr lang="en-US" sz="787" dirty="0">
                <a:solidFill>
                  <a:srgbClr val="000000"/>
                </a:solidFill>
                <a:latin typeface="Futura Std Book" panose="020B0502020204020303" pitchFamily="34" charset="0"/>
                <a:ea typeface="Futura Std 2"/>
                <a:cs typeface="Futura Std 2"/>
                <a:sym typeface="Futura Std 2"/>
              </a:rPr>
              <a:t>© This document is proprietary and confidential information of LSC-CyFair Dual Credit Program and is not to be copied, reproduced, lent, displayed or distributed, nor used for any purpose other than that for which it is specifically provided without the express written permission of LSC-CyFair. </a:t>
            </a:r>
          </a:p>
        </p:txBody>
      </p:sp>
      <p:sp>
        <p:nvSpPr>
          <p:cNvPr id="44" name="Freeform 44"/>
          <p:cNvSpPr/>
          <p:nvPr/>
        </p:nvSpPr>
        <p:spPr>
          <a:xfrm>
            <a:off x="5434658" y="9059371"/>
            <a:ext cx="1693343" cy="573449"/>
          </a:xfrm>
          <a:custGeom>
            <a:avLst/>
            <a:gdLst/>
            <a:ahLst/>
            <a:cxnLst/>
            <a:rect l="l" t="t" r="r" b="b"/>
            <a:pathLst>
              <a:path w="1693343" h="573449">
                <a:moveTo>
                  <a:pt x="0" y="0"/>
                </a:moveTo>
                <a:lnTo>
                  <a:pt x="1693343" y="0"/>
                </a:lnTo>
                <a:lnTo>
                  <a:pt x="1693343" y="573450"/>
                </a:lnTo>
                <a:lnTo>
                  <a:pt x="0" y="573450"/>
                </a:lnTo>
                <a:lnTo>
                  <a:pt x="0" y="0"/>
                </a:lnTo>
                <a:close/>
              </a:path>
            </a:pathLst>
          </a:custGeom>
          <a:blipFill>
            <a:blip r:embed="rId4"/>
            <a:stretch>
              <a:fillRect/>
            </a:stretch>
          </a:blipFill>
        </p:spPr>
        <p:txBody>
          <a:bodyPr/>
          <a:lstStyle/>
          <a:p>
            <a:endParaRPr lang="en-US"/>
          </a:p>
        </p:txBody>
      </p:sp>
      <p:sp>
        <p:nvSpPr>
          <p:cNvPr id="45" name="TextBox 41">
            <a:extLst>
              <a:ext uri="{FF2B5EF4-FFF2-40B4-BE49-F238E27FC236}">
                <a16:creationId xmlns:a16="http://schemas.microsoft.com/office/drawing/2014/main" id="{3DBA1583-5AB4-3214-33E7-1E5C40CC8265}"/>
              </a:ext>
            </a:extLst>
          </p:cNvPr>
          <p:cNvSpPr txBox="1"/>
          <p:nvPr/>
        </p:nvSpPr>
        <p:spPr>
          <a:xfrm>
            <a:off x="3749299" y="2005087"/>
            <a:ext cx="3320913" cy="5555432"/>
          </a:xfrm>
          <a:prstGeom prst="rect">
            <a:avLst/>
          </a:prstGeom>
        </p:spPr>
        <p:txBody>
          <a:bodyPr wrap="square" lIns="0" tIns="0" rIns="0" bIns="0" rtlCol="0" anchor="t">
            <a:spAutoFit/>
          </a:bodyPr>
          <a:lstStyle/>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Choose Major</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b="1" dirty="0">
                <a:solidFill>
                  <a:srgbClr val="000000"/>
                </a:solidFill>
                <a:latin typeface="Futura Std Book" panose="020B0502020204020303" pitchFamily="34" charset="0"/>
                <a:ea typeface="Futura Std 2"/>
                <a:cs typeface="Futura Std 2"/>
                <a:sym typeface="Futura Std 2"/>
              </a:rPr>
              <a:t>MUST CHOOSE NON-DEGREE SEEKING CASUAL STUDENT at very bottom of list</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School Related Questions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School District? </a:t>
            </a:r>
            <a:r>
              <a:rPr lang="en-US" sz="999" b="1" dirty="0">
                <a:solidFill>
                  <a:srgbClr val="000000"/>
                </a:solidFill>
                <a:latin typeface="Futura Std Book" panose="020B0502020204020303" pitchFamily="34" charset="0"/>
                <a:ea typeface="Futura Std 2"/>
                <a:cs typeface="Futura Std 2"/>
                <a:sym typeface="Futura Std 2"/>
              </a:rPr>
              <a:t>(SCHOOL DISTRICT BASED ON YOUR ADDRESS)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Institutional Reporting</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All questions are required. Please confirm with your parents/guardians the correct answers.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School Related Questions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Online Only Courses? NO</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Can we text you? Can we call you?</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Financial Responsibility</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Delivery Method</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Referral</a:t>
            </a:r>
            <a:r>
              <a:rPr lang="en-US" sz="999" dirty="0">
                <a:solidFill>
                  <a:srgbClr val="000000"/>
                </a:solidFill>
                <a:latin typeface="Futura Std Book" panose="020B0502020204020303" pitchFamily="34" charset="0"/>
                <a:ea typeface="Futura Std 2"/>
                <a:cs typeface="Futura Std 2"/>
                <a:sym typeface="Futura Std 2"/>
              </a:rPr>
              <a:t> Source?</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Campus Selection? </a:t>
            </a:r>
            <a:r>
              <a:rPr kumimoji="0" lang="en-US" sz="999" b="1"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MUST BE LSC-CYFAIR</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Essays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select “Next”</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Review Application</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i="0" u="none" strike="noStrike" kern="1200" cap="none" spc="0" normalizeH="0" baseline="0" noProof="0" dirty="0">
                <a:ln>
                  <a:noFill/>
                </a:ln>
                <a:effectLst/>
                <a:uLnTx/>
                <a:uFillTx/>
                <a:latin typeface="Futura Std Book" panose="020B0502020204020303" pitchFamily="34" charset="0"/>
                <a:ea typeface="Futura Std 2"/>
                <a:cs typeface="Futura Std 2"/>
                <a:sym typeface="Futura Std 2"/>
              </a:rPr>
              <a:t>Take your time to review all your answers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Terms and Conditions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Read all carefully and certify</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Can THECB contact you?</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Submit Application</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Select the first box – THERE IS NO FEE</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Select ‘Submit’</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Please ignore the required next steps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You will receive a confirmation email with an application ID</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In 48 business hours, you will receive an email with a student ID</a:t>
            </a:r>
            <a:endParaRPr lang="en-US" sz="999" dirty="0">
              <a:solidFill>
                <a:srgbClr val="000000"/>
              </a:solidFill>
              <a:latin typeface="Futura Std Book" panose="020B0502020204020303" pitchFamily="34" charset="0"/>
              <a:ea typeface="Futura Std 2"/>
              <a:cs typeface="Futura Std 2"/>
              <a:sym typeface="Futura Std 2"/>
            </a:endParaRPr>
          </a:p>
        </p:txBody>
      </p:sp>
      <p:sp>
        <p:nvSpPr>
          <p:cNvPr id="46" name="TextBox 40">
            <a:extLst>
              <a:ext uri="{FF2B5EF4-FFF2-40B4-BE49-F238E27FC236}">
                <a16:creationId xmlns:a16="http://schemas.microsoft.com/office/drawing/2014/main" id="{9F070558-54D5-1E75-8DEF-339FF57DA955}"/>
              </a:ext>
            </a:extLst>
          </p:cNvPr>
          <p:cNvSpPr txBox="1"/>
          <p:nvPr/>
        </p:nvSpPr>
        <p:spPr>
          <a:xfrm>
            <a:off x="2382723" y="8037820"/>
            <a:ext cx="3209819" cy="974278"/>
          </a:xfrm>
          <a:prstGeom prst="rect">
            <a:avLst/>
          </a:prstGeom>
          <a:ln>
            <a:solidFill>
              <a:schemeClr val="tx1"/>
            </a:solidFill>
          </a:ln>
        </p:spPr>
        <p:txBody>
          <a:bodyPr lIns="50800" tIns="50800" rIns="50800" bIns="50800" rtlCol="0" anchor="ctr"/>
          <a:lstStyle/>
          <a:p>
            <a:pPr algn="ctr">
              <a:lnSpc>
                <a:spcPts val="1632"/>
              </a:lnSpc>
            </a:pPr>
            <a:r>
              <a:rPr lang="en-US" sz="1000" dirty="0">
                <a:solidFill>
                  <a:srgbClr val="000000"/>
                </a:solidFill>
                <a:latin typeface="Futura Std Book" panose="020B0502020204020303" pitchFamily="34" charset="0"/>
                <a:ea typeface="Futura Std 2"/>
                <a:cs typeface="Futura Std 2"/>
                <a:sym typeface="Futura Std 2"/>
              </a:rPr>
              <a:t>Please contact LSC-Home School Dual Credit for questions:</a:t>
            </a:r>
          </a:p>
          <a:p>
            <a:pPr algn="ctr">
              <a:lnSpc>
                <a:spcPts val="1632"/>
              </a:lnSpc>
            </a:pPr>
            <a:r>
              <a:rPr lang="en-US" sz="1000" dirty="0">
                <a:solidFill>
                  <a:srgbClr val="000000"/>
                </a:solidFill>
                <a:latin typeface="Futura Std Book" panose="020B0502020204020303" pitchFamily="34" charset="0"/>
                <a:ea typeface="Futura Std 2"/>
                <a:cs typeface="Futura Std 2"/>
                <a:sym typeface="Futura Std 2"/>
              </a:rPr>
              <a:t>832-920-5006 Option 3</a:t>
            </a:r>
          </a:p>
          <a:p>
            <a:pPr algn="ctr">
              <a:lnSpc>
                <a:spcPts val="1632"/>
              </a:lnSpc>
            </a:pPr>
            <a:r>
              <a:rPr lang="en-US" sz="1000" dirty="0">
                <a:solidFill>
                  <a:srgbClr val="000000"/>
                </a:solidFill>
                <a:latin typeface="Futura Std Book" panose="020B0502020204020303" pitchFamily="34" charset="0"/>
                <a:ea typeface="Futura Std 2"/>
                <a:cs typeface="Futura Std 2"/>
                <a:sym typeface="Futura Std 2"/>
                <a:hlinkClick r:id="rId5"/>
              </a:rPr>
              <a:t>CF-DCHomeschool@LoneStar.edu</a:t>
            </a:r>
            <a:endParaRPr lang="en-US" sz="1000" dirty="0">
              <a:solidFill>
                <a:srgbClr val="000000"/>
              </a:solidFill>
              <a:latin typeface="Futura Std Book" panose="020B0502020204020303" pitchFamily="34" charset="0"/>
              <a:ea typeface="Futura Std 2"/>
              <a:cs typeface="Futura Std 2"/>
              <a:sym typeface="Futura Std 2"/>
            </a:endParaRPr>
          </a:p>
          <a:p>
            <a:pPr algn="ctr">
              <a:lnSpc>
                <a:spcPts val="1632"/>
              </a:lnSpc>
            </a:pPr>
            <a:endParaRPr lang="en-US" sz="1000" dirty="0">
              <a:solidFill>
                <a:srgbClr val="000000"/>
              </a:solidFill>
              <a:latin typeface="Futura Std Book" panose="020B0502020204020303" pitchFamily="34" charset="0"/>
              <a:ea typeface="Futura Std 2"/>
              <a:cs typeface="Futura Std 2"/>
              <a:sym typeface="Futura Std 2"/>
            </a:endParaRPr>
          </a:p>
        </p:txBody>
      </p:sp>
    </p:spTree>
    <p:extLst>
      <p:ext uri="{BB962C8B-B14F-4D97-AF65-F5344CB8AC3E}">
        <p14:creationId xmlns:p14="http://schemas.microsoft.com/office/powerpoint/2010/main" val="14227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418f2bd-7eb4-45a9-adbe-b59a8054ba59" xsi:nil="true"/>
    <lcf76f155ced4ddcb4097134ff3c332f xmlns="1354af0d-3dbc-4d48-b63b-f5aa672ce93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168ED2E944BD45A34FE5606E358B0B" ma:contentTypeVersion="13" ma:contentTypeDescription="Create a new document." ma:contentTypeScope="" ma:versionID="df1518aad72b9cb85f4d74ab27cb6714">
  <xsd:schema xmlns:xsd="http://www.w3.org/2001/XMLSchema" xmlns:xs="http://www.w3.org/2001/XMLSchema" xmlns:p="http://schemas.microsoft.com/office/2006/metadata/properties" xmlns:ns2="1354af0d-3dbc-4d48-b63b-f5aa672ce93b" xmlns:ns3="8418f2bd-7eb4-45a9-adbe-b59a8054ba59" targetNamespace="http://schemas.microsoft.com/office/2006/metadata/properties" ma:root="true" ma:fieldsID="8179e8ca980ec983ef0484831f63b119" ns2:_="" ns3:_="">
    <xsd:import namespace="1354af0d-3dbc-4d48-b63b-f5aa672ce93b"/>
    <xsd:import namespace="8418f2bd-7eb4-45a9-adbe-b59a8054ba5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54af0d-3dbc-4d48-b63b-f5aa672ce9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eeab8fc-e8a7-41ca-9871-ec939eddb845"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18f2bd-7eb4-45a9-adbe-b59a8054ba5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eb151e67-b001-4e55-8275-9f0102aca4c1}" ma:internalName="TaxCatchAll" ma:showField="CatchAllData" ma:web="8418f2bd-7eb4-45a9-adbe-b59a8054ba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0AB8ED-91F7-47E5-8A1A-1A90572B00DF}">
  <ds:schemaRefs>
    <ds:schemaRef ds:uri="http://schemas.microsoft.com/sharepoint/v3/contenttype/forms"/>
  </ds:schemaRefs>
</ds:datastoreItem>
</file>

<file path=customXml/itemProps2.xml><?xml version="1.0" encoding="utf-8"?>
<ds:datastoreItem xmlns:ds="http://schemas.openxmlformats.org/officeDocument/2006/customXml" ds:itemID="{3BA8242B-C549-4FF3-AADE-6F4C83DE25AF}">
  <ds:schemaRefs>
    <ds:schemaRef ds:uri="http://schemas.microsoft.com/office/2006/metadata/properties"/>
    <ds:schemaRef ds:uri="http://schemas.microsoft.com/office/infopath/2007/PartnerControls"/>
    <ds:schemaRef ds:uri="8418f2bd-7eb4-45a9-adbe-b59a8054ba59"/>
    <ds:schemaRef ds:uri="1354af0d-3dbc-4d48-b63b-f5aa672ce93b"/>
  </ds:schemaRefs>
</ds:datastoreItem>
</file>

<file path=customXml/itemProps3.xml><?xml version="1.0" encoding="utf-8"?>
<ds:datastoreItem xmlns:ds="http://schemas.openxmlformats.org/officeDocument/2006/customXml" ds:itemID="{6C402276-33C5-488D-8630-069030F6FB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54af0d-3dbc-4d48-b63b-f5aa672ce93b"/>
    <ds:schemaRef ds:uri="8418f2bd-7eb4-45a9-adbe-b59a8054ba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106</TotalTime>
  <Words>817</Words>
  <Application>Microsoft Office PowerPoint</Application>
  <PresentationFormat>Custom</PresentationFormat>
  <Paragraphs>115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Futura Std Book</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2-13-24 4.2-  Dual Credit Two Pager ApplyTexas</dc:title>
  <dc:creator>Ussery, Catherine E</dc:creator>
  <cp:lastModifiedBy>Whiting, Kelli</cp:lastModifiedBy>
  <cp:revision>6</cp:revision>
  <dcterms:created xsi:type="dcterms:W3CDTF">2006-08-16T00:00:00Z</dcterms:created>
  <dcterms:modified xsi:type="dcterms:W3CDTF">2024-10-24T13:38:25Z</dcterms:modified>
  <dc:identifier>DAF5pWQgOto</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0x01010045168ED2E944BD45A34FE5606E358B0B</vt:lpwstr>
  </property>
  <property fmtid="{D5CDD505-2E9C-101B-9397-08002B2CF9AE}" pid="3" name="MediaServiceImageTags">
    <vt:lpwstr/>
  </property>
</Properties>
</file>